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0" r:id="rId4"/>
    <p:sldId id="263" r:id="rId5"/>
    <p:sldId id="264" r:id="rId6"/>
    <p:sldId id="266" r:id="rId7"/>
    <p:sldId id="267" r:id="rId8"/>
    <p:sldId id="268" r:id="rId9"/>
    <p:sldId id="269" r:id="rId10"/>
    <p:sldId id="271" r:id="rId11"/>
    <p:sldId id="273" r:id="rId12"/>
    <p:sldId id="274" r:id="rId13"/>
    <p:sldId id="275" r:id="rId14"/>
    <p:sldId id="276" r:id="rId15"/>
    <p:sldId id="277" r:id="rId16"/>
    <p:sldId id="279" r:id="rId17"/>
    <p:sldId id="282" r:id="rId18"/>
    <p:sldId id="284" r:id="rId19"/>
    <p:sldId id="285" r:id="rId20"/>
    <p:sldId id="288" r:id="rId21"/>
    <p:sldId id="293" r:id="rId22"/>
    <p:sldId id="296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10" r:id="rId32"/>
    <p:sldId id="313" r:id="rId33"/>
    <p:sldId id="315" r:id="rId34"/>
    <p:sldId id="317" r:id="rId35"/>
    <p:sldId id="320" r:id="rId36"/>
    <p:sldId id="329" r:id="rId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92857" autoAdjust="0"/>
  </p:normalViewPr>
  <p:slideViewPr>
    <p:cSldViewPr snapToObjects="1">
      <p:cViewPr varScale="1">
        <p:scale>
          <a:sx n="78" d="100"/>
          <a:sy n="78" d="100"/>
        </p:scale>
        <p:origin x="-1579" y="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2021/4/26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4DD3A007-EE6A-4F90-A889-15E75F8B6C40}" type="slidenum">
              <a:rPr lang="zh-TW" altLang="en-US" smtClean="0">
                <a:latin typeface="Times New Roman" pitchFamily="18" charset="0"/>
              </a:rPr>
              <a:pPr/>
              <a:t>2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DDBAC1B5-F6AD-4D9F-BAA0-D30DED47A1B0}" type="slidenum">
              <a:rPr lang="zh-TW" altLang="en-US" smtClean="0">
                <a:latin typeface="Times New Roman" pitchFamily="18" charset="0"/>
              </a:rPr>
              <a:pPr/>
              <a:t>29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3874DE7-4900-48D6-9B97-957FB9CB9497}" type="slidenum">
              <a:rPr lang="zh-TW" altLang="en-US" smtClean="0">
                <a:latin typeface="Times New Roman" pitchFamily="18" charset="0"/>
              </a:rPr>
              <a:pPr/>
              <a:t>30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ADBE0ACD-1AB4-45FA-BBA1-30EF8BA95AE1}" type="slidenum">
              <a:rPr lang="zh-TW" altLang="en-US" smtClean="0">
                <a:latin typeface="Times New Roman" pitchFamily="18" charset="0"/>
              </a:rPr>
              <a:pPr/>
              <a:t>8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2019DC9-87D2-470E-AB93-1DC90F2DD0AE}" type="slidenum">
              <a:rPr lang="zh-TW" altLang="en-US" smtClean="0">
                <a:latin typeface="Times New Roman" pitchFamily="18" charset="0"/>
              </a:rPr>
              <a:pPr/>
              <a:t>9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0ED86E15-5028-4A6E-9242-7AA53F760F7C}" type="slidenum">
              <a:rPr lang="zh-TW" altLang="en-US" smtClean="0">
                <a:latin typeface="Times New Roman" pitchFamily="18" charset="0"/>
              </a:rPr>
              <a:pPr/>
              <a:t>10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E363DEF7-BEAB-48AB-AC41-D06054FE2496}" type="slidenum">
              <a:rPr lang="zh-TW" altLang="en-US" smtClean="0">
                <a:latin typeface="Times New Roman" pitchFamily="18" charset="0"/>
              </a:rPr>
              <a:pPr/>
              <a:t>23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B8DFE50C-A439-421C-99F0-7542857E9D2D}" type="slidenum">
              <a:rPr lang="zh-TW" altLang="en-US" smtClean="0">
                <a:latin typeface="Times New Roman" pitchFamily="18" charset="0"/>
              </a:rPr>
              <a:pPr/>
              <a:t>24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6B25726F-E35F-4AB8-9EDB-95242DAFEC79}" type="slidenum">
              <a:rPr lang="zh-TW" altLang="en-US" smtClean="0">
                <a:latin typeface="Times New Roman" pitchFamily="18" charset="0"/>
              </a:rPr>
              <a:pPr/>
              <a:t>25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20577861-EC88-4FAF-B03D-8E11EAEEBB67}" type="slidenum">
              <a:rPr lang="zh-TW" altLang="en-US" smtClean="0">
                <a:latin typeface="Times New Roman" pitchFamily="18" charset="0"/>
              </a:rPr>
              <a:pPr/>
              <a:t>26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fld id="{3FB98565-64E1-405F-B99E-72828C492FF9}" type="slidenum">
              <a:rPr lang="zh-TW" altLang="en-US" smtClean="0">
                <a:latin typeface="Times New Roman" pitchFamily="18" charset="0"/>
              </a:rPr>
              <a:pPr/>
              <a:t>27</a:t>
            </a:fld>
            <a:endParaRPr lang="en-US" altLang="zh-TW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5">
                    <a:lumMod val="50000"/>
                  </a:schemeClr>
                </a:solidFill>
              </a:rPr>
              <a:t>07</a:t>
            </a:r>
            <a:endParaRPr lang="zh-TW" altLang="en-US" sz="5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 algn="just" hangingPunct="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名　人　軼　事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07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　　訊　　小　　耳　　朵　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16505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網路應用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45049" y="2513414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01888">
            <a:off x="1138088" y="2694412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77218">
            <a:off x="1263514" y="2912631"/>
            <a:ext cx="2846089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352051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電子郵件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Email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電子佈告欄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BBS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全球資訊網運作原理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7-5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網頁製作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7-6 XML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HTTP </a:t>
            </a:r>
            <a:r>
              <a:rPr lang="en-US" altLang="zh-TW" sz="2000" smtClean="0"/>
              <a:t>(</a:t>
            </a:r>
            <a:r>
              <a:rPr lang="zh-TW" altLang="en-US" sz="2000" smtClean="0"/>
              <a:t>續</a:t>
            </a:r>
            <a:r>
              <a:rPr lang="en-US" altLang="zh-TW" sz="2000" smtClean="0"/>
              <a:t>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常見的主機命名名稱列表</a:t>
            </a:r>
          </a:p>
          <a:p>
            <a:pPr eaLnBrk="1" hangingPunct="1">
              <a:buFont typeface="Wingdings" pitchFamily="2" charset="2"/>
              <a:buNone/>
            </a:pPr>
            <a:endParaRPr lang="zh-TW" altLang="en-US" smtClean="0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2708275"/>
            <a:ext cx="8245475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3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4000" smtClean="0"/>
              <a:t>Windows </a:t>
            </a:r>
            <a:r>
              <a:rPr lang="zh-TW" altLang="en-US" sz="4000" smtClean="0"/>
              <a:t>上的</a:t>
            </a:r>
            <a:r>
              <a:rPr lang="en-US" altLang="zh-TW" sz="4000" smtClean="0"/>
              <a:t> Internet Explorer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smtClean="0"/>
              <a:t>觀看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</a:t>
            </a:r>
            <a:endParaRPr lang="en-US" altLang="zh-TW" smtClean="0"/>
          </a:p>
        </p:txBody>
      </p:sp>
      <p:pic>
        <p:nvPicPr>
          <p:cNvPr id="27652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1610" y="2303875"/>
            <a:ext cx="6877011" cy="37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756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Linux </a:t>
            </a:r>
            <a:r>
              <a:rPr lang="zh-TW" altLang="en-US" smtClean="0"/>
              <a:t>上的</a:t>
            </a:r>
            <a:r>
              <a:rPr lang="en-US" altLang="zh-TW" smtClean="0"/>
              <a:t> Google Chrome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zh-TW" altLang="en-US" smtClean="0"/>
              <a:t>觀看同一個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</a:t>
            </a:r>
            <a:endParaRPr lang="en-US" altLang="zh-TW" smtClean="0"/>
          </a:p>
        </p:txBody>
      </p:sp>
      <p:pic>
        <p:nvPicPr>
          <p:cNvPr id="28676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590" y="2110966"/>
            <a:ext cx="7065785" cy="401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510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Mac OS X </a:t>
            </a:r>
            <a:r>
              <a:rPr lang="zh-TW" altLang="en-US" smtClean="0"/>
              <a:t>上的</a:t>
            </a:r>
            <a:r>
              <a:rPr lang="en-US" altLang="zh-TW" smtClean="0"/>
              <a:t> Safari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 eaLnBrk="1" hangingPunct="1"/>
            <a:r>
              <a:rPr lang="zh-TW" altLang="en-US" smtClean="0"/>
              <a:t>還是觀看</a:t>
            </a:r>
            <a:r>
              <a:rPr lang="en-US" altLang="zh-TW" smtClean="0"/>
              <a:t>http://tw.yahoo.com/</a:t>
            </a:r>
            <a:r>
              <a:rPr lang="zh-TW" altLang="en-US" smtClean="0"/>
              <a:t>首頁</a:t>
            </a:r>
            <a:endParaRPr lang="en-US" altLang="zh-TW" smtClean="0"/>
          </a:p>
        </p:txBody>
      </p:sp>
      <p:pic>
        <p:nvPicPr>
          <p:cNvPr id="29700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1" y="2232024"/>
            <a:ext cx="5850650" cy="395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468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Firefox OS </a:t>
            </a:r>
            <a:r>
              <a:rPr lang="zh-TW" altLang="en-US" smtClean="0"/>
              <a:t>手機的瀏覽器</a:t>
            </a:r>
          </a:p>
        </p:txBody>
      </p:sp>
      <p:pic>
        <p:nvPicPr>
          <p:cNvPr id="3072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7125" y="1844675"/>
            <a:ext cx="2708780" cy="404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703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 WWW</a:t>
            </a:r>
            <a:r>
              <a:rPr lang="zh-TW" altLang="en-US" smtClean="0"/>
              <a:t>及相關應用</a:t>
            </a:r>
            <a:endParaRPr lang="en-US" altLang="zh-TW" smtClean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289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搜尋引擎</a:t>
            </a:r>
            <a:r>
              <a:rPr lang="en-US" altLang="zh-TW" smtClean="0"/>
              <a:t> (</a:t>
            </a:r>
            <a:r>
              <a:rPr lang="zh-TW" altLang="en-US" smtClean="0"/>
              <a:t>續</a:t>
            </a:r>
            <a:r>
              <a:rPr lang="en-US" altLang="zh-TW" smtClean="0"/>
              <a:t>)</a:t>
            </a:r>
          </a:p>
        </p:txBody>
      </p:sp>
      <p:pic>
        <p:nvPicPr>
          <p:cNvPr id="33796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8656" y="4333979"/>
            <a:ext cx="4073525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55" y="3141663"/>
            <a:ext cx="4040187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8656" y="1763815"/>
            <a:ext cx="4054475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235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行動裝置上的即時通訊軟體</a:t>
            </a:r>
          </a:p>
        </p:txBody>
      </p:sp>
      <p:pic>
        <p:nvPicPr>
          <p:cNvPr id="36867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1973263"/>
            <a:ext cx="2216150" cy="389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975" y="1973263"/>
            <a:ext cx="2216150" cy="3903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638" y="1973263"/>
            <a:ext cx="2211387" cy="389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1338" y="1973263"/>
            <a:ext cx="2217737" cy="3903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243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URL</a:t>
            </a:r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620" y="3649083"/>
            <a:ext cx="6119813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902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主機名稱</a:t>
            </a:r>
          </a:p>
        </p:txBody>
      </p:sp>
      <p:pic>
        <p:nvPicPr>
          <p:cNvPr id="39940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913" y="3949700"/>
            <a:ext cx="6643687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841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800" smtClean="0"/>
              <a:t>7-1 </a:t>
            </a:r>
            <a:r>
              <a:rPr lang="zh-TW" altLang="en-US" sz="3800" smtClean="0"/>
              <a:t>電子郵件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6715" y="2552204"/>
            <a:ext cx="5355822" cy="36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76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範例：使用</a:t>
            </a:r>
            <a:r>
              <a:rPr lang="en-US" altLang="zh-TW" smtClean="0"/>
              <a:t>HTML5</a:t>
            </a:r>
            <a:r>
              <a:rPr lang="zh-TW" altLang="en-US" smtClean="0"/>
              <a:t>的遊戲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 eaLnBrk="1" hangingPunct="1"/>
            <a:r>
              <a:rPr lang="zh-TW" altLang="en-US" smtClean="0"/>
              <a:t>復古版的超級瑪莉歐</a:t>
            </a:r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7669" y="2308225"/>
            <a:ext cx="6029287" cy="37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466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7-4-4 </a:t>
            </a:r>
            <a:r>
              <a:rPr lang="zh-TW" altLang="en-US" smtClean="0"/>
              <a:t>影音分享</a:t>
            </a:r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1082" y="1763814"/>
            <a:ext cx="6462908" cy="505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376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68313" y="476250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4000" smtClean="0"/>
              <a:t>社群網站範例</a:t>
            </a:r>
          </a:p>
        </p:txBody>
      </p:sp>
      <p:pic>
        <p:nvPicPr>
          <p:cNvPr id="51203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323" y="4013176"/>
            <a:ext cx="2879997" cy="220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322" y="1619250"/>
            <a:ext cx="2879997" cy="220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6978" y="4013176"/>
            <a:ext cx="2879997" cy="220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6978" y="1608178"/>
            <a:ext cx="2879997" cy="220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35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7-5 </a:t>
            </a:r>
            <a:r>
              <a:rPr lang="zh-TW" altLang="en-US" smtClean="0"/>
              <a:t>網頁製作</a:t>
            </a:r>
            <a:endParaRPr lang="en-US" altLang="zh-TW" smtClean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365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原始碼</a:t>
            </a:r>
          </a:p>
        </p:txBody>
      </p:sp>
      <p:pic>
        <p:nvPicPr>
          <p:cNvPr id="5529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9688" y="2338388"/>
            <a:ext cx="6524625" cy="3438525"/>
          </a:xfrm>
          <a:noFill/>
        </p:spPr>
      </p:pic>
    </p:spTree>
    <p:extLst>
      <p:ext uri="{BB962C8B-B14F-4D97-AF65-F5344CB8AC3E}">
        <p14:creationId xmlns:p14="http://schemas.microsoft.com/office/powerpoint/2010/main" val="398856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</a:t>
            </a:r>
            <a:r>
              <a:rPr lang="en-US" altLang="zh-TW" smtClean="0"/>
              <a:t>1 (cont)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畫面</a:t>
            </a:r>
          </a:p>
        </p:txBody>
      </p:sp>
      <p:pic>
        <p:nvPicPr>
          <p:cNvPr id="563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088" y="2133600"/>
            <a:ext cx="74771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32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範例一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使用標籤</a:t>
            </a:r>
          </a:p>
        </p:txBody>
      </p:sp>
      <p:pic>
        <p:nvPicPr>
          <p:cNvPr id="57347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525" y="1700213"/>
            <a:ext cx="8683625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3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原始碼</a:t>
            </a:r>
          </a:p>
        </p:txBody>
      </p:sp>
      <p:pic>
        <p:nvPicPr>
          <p:cNvPr id="58371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6665" y="1484313"/>
            <a:ext cx="6103023" cy="461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843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原始碼 </a:t>
            </a:r>
            <a:r>
              <a:rPr lang="zh-TW" altLang="en-US" sz="2000" smtClean="0"/>
              <a:t>（續）</a:t>
            </a:r>
          </a:p>
        </p:txBody>
      </p:sp>
      <p:pic>
        <p:nvPicPr>
          <p:cNvPr id="593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9756" y="1694922"/>
            <a:ext cx="6127750" cy="4137025"/>
          </a:xfrm>
          <a:noFill/>
        </p:spPr>
      </p:pic>
    </p:spTree>
    <p:extLst>
      <p:ext uri="{BB962C8B-B14F-4D97-AF65-F5344CB8AC3E}">
        <p14:creationId xmlns:p14="http://schemas.microsoft.com/office/powerpoint/2010/main" val="381289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畫面</a:t>
            </a:r>
          </a:p>
        </p:txBody>
      </p:sp>
      <p:pic>
        <p:nvPicPr>
          <p:cNvPr id="60419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645" y="1590411"/>
            <a:ext cx="6399884" cy="456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527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電子郵件三大元素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645" y="4384521"/>
            <a:ext cx="60007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064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HTML</a:t>
            </a:r>
            <a:r>
              <a:rPr lang="zh-TW" altLang="en-US" smtClean="0"/>
              <a:t>範例二</a:t>
            </a:r>
            <a:r>
              <a:rPr lang="en-US" altLang="zh-TW" smtClean="0"/>
              <a:t> </a:t>
            </a:r>
            <a:r>
              <a:rPr lang="en-US" altLang="zh-TW" smtClean="0">
                <a:latin typeface="標楷體" pitchFamily="65" charset="-120"/>
              </a:rPr>
              <a:t>–</a:t>
            </a:r>
            <a:r>
              <a:rPr lang="en-US" altLang="zh-TW" smtClean="0"/>
              <a:t> </a:t>
            </a:r>
            <a:r>
              <a:rPr lang="zh-TW" altLang="en-US" smtClean="0"/>
              <a:t>使用標籤</a:t>
            </a:r>
          </a:p>
        </p:txBody>
      </p:sp>
      <p:pic>
        <p:nvPicPr>
          <p:cNvPr id="61443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1913" y="1773238"/>
            <a:ext cx="6913562" cy="4535487"/>
          </a:xfrm>
          <a:noFill/>
        </p:spPr>
      </p:pic>
    </p:spTree>
    <p:extLst>
      <p:ext uri="{BB962C8B-B14F-4D97-AF65-F5344CB8AC3E}">
        <p14:creationId xmlns:p14="http://schemas.microsoft.com/office/powerpoint/2010/main" val="387861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7-6 XML</a:t>
            </a:r>
            <a:r>
              <a:rPr lang="zh-TW" altLang="en-US" smtClean="0"/>
              <a:t>簡介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283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XML</a:t>
            </a:r>
            <a:r>
              <a:rPr lang="zh-TW" altLang="en-US" smtClean="0"/>
              <a:t>文件範例</a:t>
            </a:r>
          </a:p>
        </p:txBody>
      </p:sp>
      <p:pic>
        <p:nvPicPr>
          <p:cNvPr id="6861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0324" y="2004809"/>
            <a:ext cx="5545137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627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7-6-2 XML</a:t>
            </a:r>
            <a:r>
              <a:rPr lang="zh-TW" altLang="en-US" smtClean="0"/>
              <a:t>文件物件模型</a:t>
            </a:r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050" y="2420938"/>
            <a:ext cx="4932363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996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XML</a:t>
            </a:r>
            <a:r>
              <a:rPr lang="zh-TW" altLang="en-US" smtClean="0"/>
              <a:t>文件型態定義範例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248650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74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WWW</a:t>
            </a:r>
            <a:r>
              <a:rPr lang="zh-TW" altLang="en-US" dirty="0" smtClean="0"/>
              <a:t>伺服器</a:t>
            </a:r>
            <a:endParaRPr lang="en-US" altLang="zh-TW" dirty="0" smtClean="0"/>
          </a:p>
        </p:txBody>
      </p:sp>
      <p:pic>
        <p:nvPicPr>
          <p:cNvPr id="7577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79470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697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雲端儲存的範例</a:t>
            </a:r>
          </a:p>
        </p:txBody>
      </p:sp>
      <p:pic>
        <p:nvPicPr>
          <p:cNvPr id="84995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0" y="1989138"/>
            <a:ext cx="433705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989138"/>
            <a:ext cx="4338638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408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網頁收信界面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645" y="3031451"/>
            <a:ext cx="5895655" cy="368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540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7-2 </a:t>
            </a:r>
            <a:r>
              <a:rPr lang="zh-TW" altLang="en-US" smtClean="0"/>
              <a:t>電子佈告欄</a:t>
            </a:r>
            <a:r>
              <a:rPr lang="en-US" altLang="zh-TW" smtClean="0"/>
              <a:t> BBS</a:t>
            </a:r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8025" y="2836856"/>
            <a:ext cx="5339280" cy="378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695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41530" y="549275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常見的</a:t>
            </a:r>
            <a:r>
              <a:rPr lang="en-US" altLang="zh-TW" dirty="0" smtClean="0"/>
              <a:t>ANSI</a:t>
            </a:r>
            <a:r>
              <a:rPr lang="zh-TW" altLang="en-US" dirty="0" smtClean="0"/>
              <a:t>控制碼</a:t>
            </a:r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6665" y="1493785"/>
            <a:ext cx="6075674" cy="468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043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2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ANSI</a:t>
            </a:r>
            <a:r>
              <a:rPr lang="zh-TW" altLang="en-US" smtClean="0"/>
              <a:t>控制碼的範例</a:t>
            </a: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eaLnBrk="1" hangingPunct="1"/>
            <a:r>
              <a:rPr lang="zh-TW" altLang="en-US" smtClean="0"/>
              <a:t>輸入的控制碼及文字</a:t>
            </a:r>
            <a:endParaRPr lang="en-US" altLang="zh-TW" smtClean="0"/>
          </a:p>
          <a:p>
            <a:pPr eaLnBrk="1" hangingPunct="1"/>
            <a:endParaRPr lang="zh-TW" altLang="en-US" smtClean="0"/>
          </a:p>
          <a:p>
            <a:pPr eaLnBrk="1" hangingPunct="1"/>
            <a:endParaRPr lang="en-US" altLang="zh-TW" smtClean="0"/>
          </a:p>
          <a:p>
            <a:pPr eaLnBrk="1" hangingPunct="1"/>
            <a:endParaRPr lang="zh-TW" altLang="en-US" smtClean="0"/>
          </a:p>
          <a:p>
            <a:pPr eaLnBrk="1" hangingPunct="1"/>
            <a:r>
              <a:rPr lang="zh-TW" altLang="en-US" smtClean="0"/>
              <a:t>呈現出來的效果</a:t>
            </a:r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966788" y="2420938"/>
            <a:ext cx="7488237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>
                <a:latin typeface="Consolas" pitchFamily="49" charset="0"/>
                <a:ea typeface="BiauKai" pitchFamily="1" charset="-120"/>
                <a:cs typeface="Consolas" pitchFamily="49" charset="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*[1;31;47m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計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*[32m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算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*[33m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機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*[34m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概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*[35m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論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*[36m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！　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  <a:p>
            <a:r>
              <a:rPr lang="en-US" altLang="zh-TW">
                <a:latin typeface="Consolas" pitchFamily="49" charset="0"/>
                <a:ea typeface="BiauKai" pitchFamily="1" charset="-120"/>
              </a:rPr>
              <a:t>*[31;47m</a:t>
            </a:r>
            <a:r>
              <a:rPr lang="zh-TW" altLang="en-US">
                <a:latin typeface="Consolas" pitchFamily="49" charset="0"/>
                <a:ea typeface="BiauKai" pitchFamily="1" charset="-120"/>
              </a:rPr>
              <a:t>　　　　　　　　</a:t>
            </a:r>
            <a:r>
              <a:rPr lang="en-US" altLang="ja-JP">
                <a:latin typeface="Consolas" pitchFamily="49" charset="0"/>
                <a:ea typeface="BiauKai" pitchFamily="1" charset="-120"/>
              </a:rPr>
              <a:t>*[m</a:t>
            </a:r>
            <a:endParaRPr lang="zh-TW" altLang="en-US">
              <a:latin typeface="Consolas" pitchFamily="49" charset="0"/>
              <a:ea typeface="BiauKai" pitchFamily="1" charset="-120"/>
            </a:endParaRPr>
          </a:p>
        </p:txBody>
      </p:sp>
      <p:pic>
        <p:nvPicPr>
          <p:cNvPr id="21509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6755" y="4306435"/>
            <a:ext cx="4534275" cy="18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691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mtClean="0"/>
              <a:t>7-3 </a:t>
            </a:r>
            <a:r>
              <a:rPr lang="zh-TW" altLang="en-US" smtClean="0"/>
              <a:t>全球資訊網運作原理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910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6495" y="75583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7-3-1 </a:t>
            </a:r>
            <a:r>
              <a:rPr lang="zh-TW" altLang="en-US" dirty="0" smtClean="0"/>
              <a:t>網頁的主從式架構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eaLnBrk="1" hangingPunct="1"/>
            <a:r>
              <a:rPr lang="zh-TW" altLang="en-US" smtClean="0"/>
              <a:t>由用戶端發出需求，主機給予回應</a:t>
            </a:r>
          </a:p>
          <a:p>
            <a:pPr eaLnBrk="1" hangingPunct="1"/>
            <a:endParaRPr lang="zh-TW" altLang="en-US" smtClean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1610" y="2600701"/>
            <a:ext cx="6381635" cy="362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712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246</Words>
  <Application>Microsoft Office PowerPoint</Application>
  <PresentationFormat>如螢幕大小 (4:3)</PresentationFormat>
  <Paragraphs>67</Paragraphs>
  <Slides>36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37" baseType="lpstr">
      <vt:lpstr>Office 佈景主題</vt:lpstr>
      <vt:lpstr>網路應用</vt:lpstr>
      <vt:lpstr>7-1 電子郵件</vt:lpstr>
      <vt:lpstr>電子郵件三大元素</vt:lpstr>
      <vt:lpstr>網頁收信界面</vt:lpstr>
      <vt:lpstr>7-2 電子佈告欄 BBS</vt:lpstr>
      <vt:lpstr>常見的ANSI控制碼</vt:lpstr>
      <vt:lpstr>ANSI控制碼的範例</vt:lpstr>
      <vt:lpstr>7-3 全球資訊網運作原理</vt:lpstr>
      <vt:lpstr>7-3-1 網頁的主從式架構</vt:lpstr>
      <vt:lpstr>HTTP (續)</vt:lpstr>
      <vt:lpstr>Windows 上的 Internet Explorer</vt:lpstr>
      <vt:lpstr>Linux 上的 Google Chrome</vt:lpstr>
      <vt:lpstr>Mac OS X 上的 Safari</vt:lpstr>
      <vt:lpstr>Firefox OS 手機的瀏覽器</vt:lpstr>
      <vt:lpstr>7-4 WWW及相關應用</vt:lpstr>
      <vt:lpstr>搜尋引擎 (續)</vt:lpstr>
      <vt:lpstr>行動裝置上的即時通訊軟體</vt:lpstr>
      <vt:lpstr>URL</vt:lpstr>
      <vt:lpstr>主機名稱</vt:lpstr>
      <vt:lpstr>範例：使用HTML5的遊戲</vt:lpstr>
      <vt:lpstr>7-4-4 影音分享</vt:lpstr>
      <vt:lpstr>社群網站範例</vt:lpstr>
      <vt:lpstr>7-5 網頁製作</vt:lpstr>
      <vt:lpstr>HTML範例1 – 原始碼</vt:lpstr>
      <vt:lpstr>HTML範例1 (cont) – 畫面</vt:lpstr>
      <vt:lpstr>HTML範例一 – 使用標籤</vt:lpstr>
      <vt:lpstr>HTML範例二 – 原始碼</vt:lpstr>
      <vt:lpstr>HTML範例二 – 原始碼 （續）</vt:lpstr>
      <vt:lpstr>HTML範例二 – 畫面</vt:lpstr>
      <vt:lpstr>HTML範例二 – 使用標籤</vt:lpstr>
      <vt:lpstr>7-6 XML簡介</vt:lpstr>
      <vt:lpstr>XML文件範例</vt:lpstr>
      <vt:lpstr>7-6-2 XML文件物件模型</vt:lpstr>
      <vt:lpstr>XML文件型態定義範例</vt:lpstr>
      <vt:lpstr>WWW伺服器</vt:lpstr>
      <vt:lpstr>雲端儲存的範例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106</cp:revision>
  <dcterms:created xsi:type="dcterms:W3CDTF">2015-04-21T01:58:17Z</dcterms:created>
  <dcterms:modified xsi:type="dcterms:W3CDTF">2021-04-26T11:00:47Z</dcterms:modified>
</cp:coreProperties>
</file>